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74" r:id="rId4"/>
    <p:sldId id="272" r:id="rId5"/>
    <p:sldId id="257" r:id="rId6"/>
    <p:sldId id="271" r:id="rId7"/>
    <p:sldId id="264" r:id="rId8"/>
    <p:sldId id="267" r:id="rId9"/>
    <p:sldId id="268" r:id="rId10"/>
    <p:sldId id="269" r:id="rId11"/>
    <p:sldId id="258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C1678-0723-43A8-B2B6-F68074186F44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2762-EDF1-4C45-889E-4275DC494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C1678-0723-43A8-B2B6-F68074186F44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2762-EDF1-4C45-889E-4275DC494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C1678-0723-43A8-B2B6-F68074186F44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2762-EDF1-4C45-889E-4275DC494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C1678-0723-43A8-B2B6-F68074186F44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2762-EDF1-4C45-889E-4275DC494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C1678-0723-43A8-B2B6-F68074186F44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2762-EDF1-4C45-889E-4275DC494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C1678-0723-43A8-B2B6-F68074186F44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2762-EDF1-4C45-889E-4275DC494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C1678-0723-43A8-B2B6-F68074186F44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2762-EDF1-4C45-889E-4275DC494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C1678-0723-43A8-B2B6-F68074186F44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2762-EDF1-4C45-889E-4275DC494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C1678-0723-43A8-B2B6-F68074186F44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2762-EDF1-4C45-889E-4275DC494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C1678-0723-43A8-B2B6-F68074186F44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2762-EDF1-4C45-889E-4275DC494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C1678-0723-43A8-B2B6-F68074186F44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2762-EDF1-4C45-889E-4275DC494E6B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2CC1678-0723-43A8-B2B6-F68074186F44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0502762-EDF1-4C45-889E-4275DC494E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568952" cy="348624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МАСТЕР- КЛАСС Рефлексивные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техники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 работе педагога- психолога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17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Рефлексия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ч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ерез метафоры(В. Иванова)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Необходимые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материалы: </a:t>
            </a:r>
            <a:r>
              <a:rPr lang="ru-RU" dirty="0"/>
              <a:t>ватман с нарисованным на нем стволом </a:t>
            </a:r>
            <a:r>
              <a:rPr lang="ru-RU" dirty="0" smtClean="0"/>
              <a:t>дерева с </a:t>
            </a:r>
            <a:r>
              <a:rPr lang="ru-RU" dirty="0"/>
              <a:t>ветками; </a:t>
            </a:r>
            <a:r>
              <a:rPr lang="ru-RU" dirty="0" smtClean="0"/>
              <a:t>зеленые, оранжевые </a:t>
            </a:r>
            <a:r>
              <a:rPr lang="ru-RU" dirty="0"/>
              <a:t>бумажные листочки</a:t>
            </a:r>
            <a:r>
              <a:rPr lang="ru-RU" dirty="0" smtClean="0"/>
              <a:t>;); </a:t>
            </a:r>
            <a:r>
              <a:rPr lang="ru-RU" dirty="0"/>
              <a:t>клей. </a:t>
            </a:r>
            <a:endParaRPr lang="ru-RU" dirty="0" smtClean="0"/>
          </a:p>
          <a:p>
            <a:r>
              <a:rPr lang="ru-RU" dirty="0" smtClean="0"/>
              <a:t>Инструкция</a:t>
            </a:r>
            <a:r>
              <a:rPr lang="ru-RU" dirty="0"/>
              <a:t>: </a:t>
            </a:r>
            <a:r>
              <a:rPr lang="ru-RU" dirty="0" smtClean="0"/>
              <a:t>«Поздняя осень. Природа готовится к зиме. 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Вопрос:</a:t>
            </a:r>
            <a:r>
              <a:rPr lang="ru-RU" dirty="0" smtClean="0"/>
              <a:t> «Является ли содержание данной теме для Вас значимым» Если Ваш ответ «да», то приклейте листок к любой ветке, если нет- то к подножию дерева.</a:t>
            </a:r>
          </a:p>
          <a:p>
            <a:r>
              <a:rPr lang="ru-RU" dirty="0" smtClean="0"/>
              <a:t>Образ в любом случае имеет положительный смысл.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06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Варианты методики незаконченных предложений: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Игра «ХИМС»</a:t>
            </a:r>
          </a:p>
          <a:p>
            <a:pPr marL="0" indent="0">
              <a:buNone/>
            </a:pPr>
            <a:r>
              <a:rPr lang="ru-RU" i="1" dirty="0" smtClean="0"/>
              <a:t>Инструкция</a:t>
            </a:r>
            <a:r>
              <a:rPr lang="ru-RU" i="1" dirty="0"/>
              <a:t>:</a:t>
            </a:r>
            <a:r>
              <a:rPr lang="ru-RU" dirty="0" smtClean="0"/>
              <a:t> «Наша встреча подошла к концу. Прошу вас поделиться своими мыслями и предложениями по поводу прошедшего занятия, продолжая фразы:</a:t>
            </a:r>
          </a:p>
          <a:p>
            <a:pPr marL="0" indent="0">
              <a:buNone/>
            </a:pPr>
            <a:r>
              <a:rPr lang="ru-RU" b="1" dirty="0" smtClean="0"/>
              <a:t>Х</a:t>
            </a:r>
            <a:r>
              <a:rPr lang="ru-RU" dirty="0" smtClean="0"/>
              <a:t>орошо, что…</a:t>
            </a:r>
          </a:p>
          <a:p>
            <a:pPr marL="0" indent="0">
              <a:buNone/>
            </a:pPr>
            <a:r>
              <a:rPr lang="ru-RU" b="1" dirty="0" smtClean="0"/>
              <a:t>И</a:t>
            </a:r>
            <a:r>
              <a:rPr lang="ru-RU" dirty="0" smtClean="0"/>
              <a:t>нтересно…</a:t>
            </a:r>
          </a:p>
          <a:p>
            <a:pPr marL="0" indent="0">
              <a:buNone/>
            </a:pPr>
            <a:r>
              <a:rPr lang="ru-RU" b="1" dirty="0" smtClean="0"/>
              <a:t>М</a:t>
            </a:r>
            <a:r>
              <a:rPr lang="ru-RU" dirty="0" smtClean="0"/>
              <a:t>ешало…</a:t>
            </a:r>
          </a:p>
          <a:p>
            <a:pPr marL="0" indent="0">
              <a:buNone/>
            </a:pPr>
            <a:r>
              <a:rPr lang="ru-RU" b="1" dirty="0" smtClean="0"/>
              <a:t>С</a:t>
            </a:r>
            <a:r>
              <a:rPr lang="ru-RU" dirty="0" smtClean="0"/>
              <a:t> собой возьмем…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91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125113" cy="924475"/>
          </a:xfrm>
        </p:spPr>
        <p:txBody>
          <a:bodyPr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Упражнение «Строим дом»</a:t>
            </a:r>
            <a:endParaRPr lang="ru-RU" sz="16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Users\Пользователь\Desktop\086-iz-chego-postroit-do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2739529" cy="198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47864" y="1556792"/>
            <a:ext cx="45365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«Строим дом». Необходимые материалы: листы бумаги А4, лист бумаги треугольной формы, магниты. Инструкция: «Дорогие коллеги, наша встреча подошла к концу. Возьмите листы бумаги, расположите их горизонтально. Отразите на листе то, какой вывод вы можете сделать. Вы можете выразить свои мысли и ощущения словами, или в виде рисунка. На работу вам дается примерно 3 минуты. Прокомментируйте свои рисунки. Представьте, что ваши листы – кирпичики. Построим дом из кирпичиков». Для завершения образа крепим магнитом лист треугольной формы – «крышу». На «крыше» пишем итог встречи. </a:t>
            </a:r>
          </a:p>
        </p:txBody>
      </p:sp>
    </p:spTree>
    <p:extLst>
      <p:ext uri="{BB962C8B-B14F-4D97-AF65-F5344CB8AC3E}">
        <p14:creationId xmlns:p14="http://schemas.microsoft.com/office/powerpoint/2010/main" val="116580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Упражнение «Да!» (К.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Фопель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8" name="Picture 2" descr="C:\Users\Пользователь\Desktop\загруженное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691900"/>
            <a:ext cx="3240360" cy="434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46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/>
              <a:t>УПРАЖНЕНИЕ «ЗНАКОМСТВО»</a:t>
            </a:r>
            <a:endParaRPr lang="ru-RU" sz="2800" b="1" dirty="0"/>
          </a:p>
        </p:txBody>
      </p:sp>
      <p:pic>
        <p:nvPicPr>
          <p:cNvPr id="1026" name="Picture 2" descr="C:\Users\1\Desktop\_59f0bc595a36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16832"/>
            <a:ext cx="5515481" cy="405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24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«Внутренний луч»</a:t>
            </a:r>
            <a:endParaRPr lang="ru-RU" dirty="0"/>
          </a:p>
        </p:txBody>
      </p:sp>
      <p:pic>
        <p:nvPicPr>
          <p:cNvPr id="2050" name="Picture 2" descr="C:\Users\1\Desktop\mirage-4-300x3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00808"/>
            <a:ext cx="4165054" cy="4165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65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Упражнение «Телеграмма»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/>
              <a:t>И</a:t>
            </a:r>
            <a:r>
              <a:rPr lang="ru-RU" sz="2800" b="1" dirty="0" smtClean="0"/>
              <a:t>нструкция:</a:t>
            </a:r>
            <a:r>
              <a:rPr lang="ru-RU" sz="2800" dirty="0" smtClean="0"/>
              <a:t> </a:t>
            </a:r>
          </a:p>
          <a:p>
            <a:pPr marL="0" indent="0" algn="ctr">
              <a:buNone/>
            </a:pPr>
            <a:r>
              <a:rPr lang="ru-RU" sz="2800" dirty="0" smtClean="0"/>
              <a:t>Вам срочно нужно написать телеграмму родным и близким. Опишите, где вы находитесь и зачем, ваше настроение.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3622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836712"/>
            <a:ext cx="7416824" cy="4051437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Рефлексия</a:t>
            </a:r>
            <a:r>
              <a:rPr lang="ru-RU" sz="2400" dirty="0" smtClean="0"/>
              <a:t> </a:t>
            </a:r>
            <a:r>
              <a:rPr lang="ru-RU" sz="2000" dirty="0" smtClean="0"/>
              <a:t>(от лат. </a:t>
            </a:r>
            <a:r>
              <a:rPr lang="en-US" sz="2000" dirty="0" err="1" smtClean="0"/>
              <a:t>reflexio</a:t>
            </a:r>
            <a:r>
              <a:rPr lang="en-US" sz="2000" dirty="0" smtClean="0"/>
              <a:t>- </a:t>
            </a:r>
            <a:r>
              <a:rPr lang="ru-RU" sz="2000" dirty="0" smtClean="0"/>
              <a:t>обращение назад, отражение)- форма сознательной активной деятельности человека, направленная на осмысление своих собственных действий их законов; деятельности самопознания, раскрывающая особенности духовного мира человека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4576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При выборе того или иного вида рефлексии следует учитывать:</a:t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endParaRPr lang="ru-RU" dirty="0" smtClean="0"/>
          </a:p>
          <a:p>
            <a:pPr lvl="0"/>
            <a:r>
              <a:rPr lang="ru-RU" sz="2100" b="1" dirty="0" smtClean="0"/>
              <a:t>Цель занятия;</a:t>
            </a:r>
          </a:p>
          <a:p>
            <a:pPr lvl="0"/>
            <a:r>
              <a:rPr lang="ru-RU" sz="2100" b="1" dirty="0" smtClean="0"/>
              <a:t>содержание </a:t>
            </a:r>
            <a:r>
              <a:rPr lang="ru-RU" sz="2100" b="1" dirty="0"/>
              <a:t>и трудности учебного материала;</a:t>
            </a:r>
          </a:p>
          <a:p>
            <a:pPr lvl="0"/>
            <a:r>
              <a:rPr lang="ru-RU" sz="2100" b="1" dirty="0"/>
              <a:t>тип занятия;</a:t>
            </a:r>
          </a:p>
          <a:p>
            <a:pPr lvl="0"/>
            <a:r>
              <a:rPr lang="ru-RU" sz="2100" b="1" dirty="0"/>
              <a:t>способы и методы обучения;</a:t>
            </a:r>
          </a:p>
          <a:p>
            <a:pPr lvl="0"/>
            <a:r>
              <a:rPr lang="ru-RU" sz="2100" b="1" dirty="0"/>
              <a:t>возрастные и психологические особенности </a:t>
            </a:r>
            <a:r>
              <a:rPr lang="ru-RU" sz="2100" b="1" dirty="0" smtClean="0"/>
              <a:t>обучающихся</a:t>
            </a:r>
            <a:r>
              <a:rPr lang="ru-RU" sz="2100" b="1" dirty="0"/>
              <a:t>.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Исходя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из функций рефлексии предлагается следующая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классификация: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2300" b="1" dirty="0"/>
              <a:t>- рефлексия настроения и эмоционального состояния;</a:t>
            </a:r>
          </a:p>
          <a:p>
            <a:r>
              <a:rPr lang="ru-RU" sz="2300" b="1" dirty="0"/>
              <a:t>- рефлексия деятельности;</a:t>
            </a:r>
          </a:p>
          <a:p>
            <a:r>
              <a:rPr lang="ru-RU" sz="2300" b="1" dirty="0"/>
              <a:t>- рефлексия содержания учебного материала;</a:t>
            </a:r>
          </a:p>
          <a:p>
            <a:r>
              <a:rPr lang="ru-RU" sz="2300" b="1" dirty="0"/>
              <a:t>- рефлексия как способ обратной связи.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529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Цветное голосование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(А.В. Соловов)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Необходимые материалы: карточки из цветного картона , коробка с прорезью по типу урны для голосования.</a:t>
            </a:r>
          </a:p>
          <a:p>
            <a:r>
              <a:rPr lang="ru-RU" sz="1400" dirty="0" smtClean="0"/>
              <a:t>Инструкция: «Чтобы узнать, насколько результативным будет наше сегодняшнее взаимодействие, я предлагаю вам принять участие в «цветном голосовании». В начале встречи опустите карточку того цвета, которая соответствует вашему эмоциональному настрою и состоянию.</a:t>
            </a:r>
          </a:p>
          <a:p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Карточки в начале мероприятия: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Красный</a:t>
            </a:r>
            <a:r>
              <a:rPr lang="ru-RU" sz="1400" dirty="0" smtClean="0"/>
              <a:t>-пришел с большим интересом, заявленная тема меня очень интересует.</a:t>
            </a:r>
          </a:p>
          <a:p>
            <a:r>
              <a:rPr lang="ru-RU" sz="1400" dirty="0" smtClean="0">
                <a:solidFill>
                  <a:srgbClr val="FFFF00"/>
                </a:solidFill>
              </a:rPr>
              <a:t>Желтый</a:t>
            </a:r>
            <a:r>
              <a:rPr lang="ru-RU" sz="1400" dirty="0" smtClean="0"/>
              <a:t>-пришел с обычным интересом, думаю, что не узнаю ничего нового.</a:t>
            </a:r>
          </a:p>
          <a:p>
            <a:r>
              <a:rPr lang="ru-RU" sz="1400" dirty="0" smtClean="0">
                <a:solidFill>
                  <a:srgbClr val="00B050"/>
                </a:solidFill>
              </a:rPr>
              <a:t>Зеленый</a:t>
            </a:r>
            <a:r>
              <a:rPr lang="ru-RU" sz="1400" dirty="0" smtClean="0"/>
              <a:t>-пришел на мастер класс, чтобы пообщаться.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Синий</a:t>
            </a:r>
            <a:r>
              <a:rPr lang="ru-RU" sz="1400" dirty="0" smtClean="0"/>
              <a:t>- пришел на мастер класс, потому что нужно было куда то идти.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1303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общей газеты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556793"/>
            <a:ext cx="7125112" cy="4680520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Необходимые материалы: </a:t>
            </a:r>
            <a:r>
              <a:rPr lang="ru-RU" sz="1400" dirty="0" smtClean="0"/>
              <a:t>ватман, карандаши, фломастеры, краски, журналы с красочными </a:t>
            </a:r>
            <a:r>
              <a:rPr lang="ru-RU" sz="1400" dirty="0"/>
              <a:t>и</a:t>
            </a:r>
            <a:r>
              <a:rPr lang="ru-RU" sz="1400" dirty="0" smtClean="0"/>
              <a:t>ллюстрациями, ножницы, клей.</a:t>
            </a:r>
          </a:p>
          <a:p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Инструкция:</a:t>
            </a:r>
            <a:r>
              <a:rPr lang="ru-RU" sz="1400" dirty="0" smtClean="0"/>
              <a:t> «Друзья, посмотрите, я принесла вам большой лист бумаги. Сейчас я предлагаю вам выразить свое отношение, дать оценку нашей встрече в виде рисунков, коллажей, стихотворных строк, небольших прозаических текстов, пожеланий, замечаний, предложений, вопросов </a:t>
            </a:r>
            <a:r>
              <a:rPr lang="ru-RU" sz="1400" dirty="0" err="1" smtClean="0"/>
              <a:t>и.т.д</a:t>
            </a:r>
            <a:r>
              <a:rPr lang="ru-RU" sz="1400" dirty="0" smtClean="0"/>
              <a:t>. </a:t>
            </a:r>
          </a:p>
          <a:p>
            <a:r>
              <a:rPr lang="ru-RU" sz="1400" dirty="0" smtClean="0"/>
              <a:t>После того, как в оформлении и выпуске газеты все приняли участие, она вывешивается на всеобщее обозрение</a:t>
            </a:r>
            <a:endParaRPr lang="ru-RU" sz="1400" dirty="0"/>
          </a:p>
        </p:txBody>
      </p:sp>
      <p:pic>
        <p:nvPicPr>
          <p:cNvPr id="1026" name="Picture 2" descr="C:\Users\1\Desktop\1356433514_fdikpip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48680"/>
            <a:ext cx="2598785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95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125113" cy="924475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</a:rPr>
              <a:t>Метод «Пять пальцев»</a:t>
            </a:r>
            <a:br>
              <a:rPr lang="ru-RU" sz="1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</a:rPr>
              <a:t>(Б. </a:t>
            </a:r>
            <a:r>
              <a:rPr lang="ru-RU" sz="1800" dirty="0" err="1" smtClean="0">
                <a:solidFill>
                  <a:schemeClr val="accent5">
                    <a:lumMod val="75000"/>
                  </a:schemeClr>
                </a:solidFill>
              </a:rPr>
              <a:t>Шефер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</a:rPr>
              <a:t>, доработка Н.И. Козлова)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7125112" cy="4483485"/>
          </a:xfrm>
        </p:spPr>
        <p:txBody>
          <a:bodyPr>
            <a:normAutofit fontScale="25000" lnSpcReduction="20000"/>
          </a:bodyPr>
          <a:lstStyle/>
          <a:p>
            <a:r>
              <a:rPr lang="ru-RU" sz="48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Инструкция: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Посмотрите на свои ладони, пошевелите пальцами, сожмите в кулаки и разожмите. Сейчас первая буква названия каждого пальца подскажет вам, о чем стоит задуматься при анализе нашей встрече (дня</a:t>
            </a:r>
            <a:r>
              <a:rPr lang="ru-RU" sz="4800" dirty="0" smtClean="0"/>
              <a:t>)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 (мизинец) — МЫСЛИ, знания, информация.</a:t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нового я сегодня узнал? Какие знания приобрел? В чем возросла моя компетентность, усилился профессионализм? Какие новые и важные идеи сегодня меня озарили?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(безымянный) — БЛИЗОСТЬ к цели.</a:t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я сегодня сделал и чего достиг?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(средний палец) — СОСТОЯНИЕ духа.</a:t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 было сегодня мое преобладающее настроение, расположение духа? Что было связано с положительными эмоциями и высокой мотивацией?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(указательный) — УСЛУГА, помощь, сотрудничество.</a:t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я сегодня помог другим? Познакомился ли я с новыми людьми? Улучшились ли мои взаимоотношения?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(большой палец) — БОДРОСТЬ, физическое состояние.</a:t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я сделал сегодня для моего здоровья, поддержания моих физических сил? Что позволило отдохнуть, восстановить силы? Что сделано сегодня мною для поддержания здоровья, физической формы?</a:t>
            </a:r>
          </a:p>
          <a:p>
            <a:r>
              <a:rPr lang="ru-RU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компактный и удобный метод дает возможность быстро и качественно проконтролировать, как прошел день.</a:t>
            </a:r>
          </a:p>
          <a:p>
            <a:r>
              <a:rPr lang="ru-RU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Анализируйте итоги дня, контролируйте приближение к целям, и вы обязательно их достигнете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2050" name="Picture 2" descr="C:\Users\1\Desktop\7ba04ece31626954db54f01196fdf89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2042046" cy="126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6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420</TotalTime>
  <Words>578</Words>
  <Application>Microsoft Office PowerPoint</Application>
  <PresentationFormat>Экран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Spring</vt:lpstr>
      <vt:lpstr>МАСТЕР- КЛАСС Рефлексивные техники  в работе педагога- психолога</vt:lpstr>
      <vt:lpstr>УПРАЖНЕНИЕ «ЗНАКОМСТВО»</vt:lpstr>
      <vt:lpstr>Упражнение «Внутренний луч»</vt:lpstr>
      <vt:lpstr>Упражнение «Телеграмма»</vt:lpstr>
      <vt:lpstr>Презентация PowerPoint</vt:lpstr>
      <vt:lpstr>При выборе того или иного вида рефлексии следует учитывать: </vt:lpstr>
      <vt:lpstr>Цветное голосование  (А.В. Соловов)</vt:lpstr>
      <vt:lpstr>Создание общей газеты</vt:lpstr>
      <vt:lpstr>Метод «Пять пальцев» (Б. Шефер, доработка Н.И. Козлова)</vt:lpstr>
      <vt:lpstr>Рефлексия через метафоры(В. Иванова)</vt:lpstr>
      <vt:lpstr>Варианты методики незаконченных предложений:</vt:lpstr>
      <vt:lpstr>Упражнение «Строим дом»</vt:lpstr>
      <vt:lpstr>Упражнение «Да!» (К. Фопель)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Рефлексивные техники   в работе педагога- психолога</dc:title>
  <dc:creator>Пользователь</dc:creator>
  <cp:lastModifiedBy>1</cp:lastModifiedBy>
  <cp:revision>20</cp:revision>
  <dcterms:created xsi:type="dcterms:W3CDTF">2014-11-28T10:48:10Z</dcterms:created>
  <dcterms:modified xsi:type="dcterms:W3CDTF">2017-11-23T19:31:56Z</dcterms:modified>
</cp:coreProperties>
</file>